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Roboto"/>
      <p:regular r:id="rId11"/>
      <p:bold r:id="rId12"/>
      <p:italic r:id="rId13"/>
      <p:boldItalic r:id="rId14"/>
    </p:embeddedFont>
    <p:embeddedFont>
      <p:font typeface="Montserrat"/>
      <p:regular r:id="rId15"/>
      <p:bold r:id="rId16"/>
      <p:italic r:id="rId17"/>
      <p:boldItalic r:id="rId18"/>
    </p:embeddedFont>
    <p:embeddedFont>
      <p:font typeface="Montserrat Medium"/>
      <p:regular r:id="rId19"/>
      <p:bold r:id="rId20"/>
      <p:italic r:id="rId21"/>
      <p:boldItalic r:id="rId22"/>
    </p:embeddedFont>
    <p:embeddedFont>
      <p:font typeface="Montserrat ExtraLight"/>
      <p:regular r:id="rId23"/>
      <p:bold r:id="rId24"/>
      <p:italic r:id="rId25"/>
      <p:boldItalic r:id="rId26"/>
    </p:embeddedFont>
    <p:embeddedFont>
      <p:font typeface="Montserrat ExtraBold"/>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Medium-bold.fntdata"/><Relationship Id="rId22" Type="http://schemas.openxmlformats.org/officeDocument/2006/relationships/font" Target="fonts/MontserratMedium-boldItalic.fntdata"/><Relationship Id="rId21" Type="http://schemas.openxmlformats.org/officeDocument/2006/relationships/font" Target="fonts/MontserratMedium-italic.fntdata"/><Relationship Id="rId24" Type="http://schemas.openxmlformats.org/officeDocument/2006/relationships/font" Target="fonts/MontserratExtraLight-bold.fntdata"/><Relationship Id="rId23" Type="http://schemas.openxmlformats.org/officeDocument/2006/relationships/font" Target="fonts/MontserratExtra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Light-boldItalic.fntdata"/><Relationship Id="rId25" Type="http://schemas.openxmlformats.org/officeDocument/2006/relationships/font" Target="fonts/MontserratExtraLight-italic.fntdata"/><Relationship Id="rId28" Type="http://schemas.openxmlformats.org/officeDocument/2006/relationships/font" Target="fonts/MontserratExtraBold-boldItalic.fntdata"/><Relationship Id="rId27" Type="http://schemas.openxmlformats.org/officeDocument/2006/relationships/font" Target="fonts/MontserratExtra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font" Target="fonts/Roboto-regular.fntdata"/><Relationship Id="rId10" Type="http://schemas.openxmlformats.org/officeDocument/2006/relationships/slide" Target="slides/slide6.xml"/><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Montserrat-regular.fntdata"/><Relationship Id="rId14" Type="http://schemas.openxmlformats.org/officeDocument/2006/relationships/font" Target="fonts/Roboto-boldItalic.fntdata"/><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MontserratMedium-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a05177c5f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a05177c5f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rgbClr val="374151"/>
              </a:buClr>
              <a:buSzPts val="1200"/>
              <a:buFont typeface="Roboto"/>
              <a:buNone/>
            </a:pPr>
            <a:r>
              <a:rPr lang="en" sz="1200">
                <a:solidFill>
                  <a:srgbClr val="374151"/>
                </a:solidFill>
                <a:highlight>
                  <a:srgbClr val="F7F7F8"/>
                </a:highlight>
                <a:latin typeface="Roboto"/>
                <a:ea typeface="Roboto"/>
                <a:cs typeface="Roboto"/>
                <a:sym typeface="Roboto"/>
              </a:rPr>
              <a:t>Tokenization: Tokenization is the process of breaking down a text into individual tokens, such as words, punctuation marks, or subwords. By tokenizing your text, you create a sequence of discrete elements that can be processed by your model. This step is essential for various natural language processing tasks.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 sz="1200">
                <a:solidFill>
                  <a:srgbClr val="374151"/>
                </a:solidFill>
                <a:highlight>
                  <a:srgbClr val="F7F7F8"/>
                </a:highlight>
                <a:latin typeface="Roboto"/>
                <a:ea typeface="Roboto"/>
                <a:cs typeface="Roboto"/>
                <a:sym typeface="Roboto"/>
              </a:rPr>
              <a:t>Padding: Padding is a technique used to ensure that all sequences in a dataset have the same length. In many machine learning models, including neural networks, inputs are expected to have consistent dimensions. By adding padding tokens to shorter sequences, you can align them with longer sequences and create batches of data with equal lengths.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 sz="1200">
                <a:solidFill>
                  <a:srgbClr val="374151"/>
                </a:solidFill>
                <a:highlight>
                  <a:srgbClr val="F7F7F8"/>
                </a:highlight>
                <a:latin typeface="Roboto"/>
                <a:ea typeface="Roboto"/>
                <a:cs typeface="Roboto"/>
                <a:sym typeface="Roboto"/>
              </a:rPr>
              <a:t>Sentiment: Sentiment analysis is the task of determining the sentiment or emotional tone expressed in a piece of text. It involves classifying text as positive, negative, or neutral. By incorporating sentiment analysis into your model, you can enable it to understand and respond to the emotional content of text inputs.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 sz="1200">
                <a:solidFill>
                  <a:srgbClr val="374151"/>
                </a:solidFill>
                <a:highlight>
                  <a:srgbClr val="F7F7F8"/>
                </a:highlight>
                <a:latin typeface="Roboto"/>
                <a:ea typeface="Roboto"/>
                <a:cs typeface="Roboto"/>
                <a:sym typeface="Roboto"/>
              </a:rPr>
              <a:t>Word Embedding: Word embedding is a technique that represents words as dense vectors in a high-dimensional space, where words with similar meanings are closer to each other. It captures the semantic relationships between words and provides a more meaningful numerical representation for words than simple one-hot encoding. Word embeddings are often pretrained on large text corpora and then fine-tuned on specific tasks to improve performance.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By incorporating tokenization, padding, sentiment analysis, and word embedding techniques into your model training, you can enhance its ability to understand and process textual data effectively. These techniques are commonly used in various natural language processing applications, such as sentiment analysis, text classification, machine translation, and more.</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Saracasm Detector</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Tahora Husaini &amp; Bryan Dunleavy</a:t>
            </a:r>
            <a:endParaRPr/>
          </a:p>
        </p:txBody>
      </p:sp>
      <p:sp>
        <p:nvSpPr>
          <p:cNvPr id="160" name="Google Shape;160;p36"/>
          <p:cNvSpPr txBox="1"/>
          <p:nvPr>
            <p:ph type="ctrTitle"/>
          </p:nvPr>
        </p:nvSpPr>
        <p:spPr>
          <a:xfrm>
            <a:off x="3076725" y="2892800"/>
            <a:ext cx="3260700" cy="8613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NLP classification model </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387925" y="2517572"/>
            <a:ext cx="2765700" cy="11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Sarcasm?</a:t>
            </a:r>
            <a:endParaRPr/>
          </a:p>
        </p:txBody>
      </p:sp>
      <p:sp>
        <p:nvSpPr>
          <p:cNvPr id="167" name="Google Shape;167;p37"/>
          <p:cNvSpPr txBox="1"/>
          <p:nvPr>
            <p:ph idx="1" type="body"/>
          </p:nvPr>
        </p:nvSpPr>
        <p:spPr>
          <a:xfrm>
            <a:off x="907825" y="1606800"/>
            <a:ext cx="7172100" cy="3536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lt2"/>
                </a:solidFill>
                <a:latin typeface="Arial"/>
                <a:ea typeface="Arial"/>
                <a:cs typeface="Arial"/>
                <a:sym typeface="Arial"/>
              </a:rPr>
              <a:t>The use of remarks that clearly mean the opposite of what they say, made in order to hur</a:t>
            </a:r>
            <a:r>
              <a:rPr lang="en" sz="1600">
                <a:solidFill>
                  <a:schemeClr val="lt2"/>
                </a:solidFill>
                <a:latin typeface="Arial"/>
                <a:ea typeface="Arial"/>
                <a:cs typeface="Arial"/>
                <a:sym typeface="Arial"/>
              </a:rPr>
              <a:t>t </a:t>
            </a:r>
            <a:r>
              <a:rPr lang="en" sz="1600">
                <a:solidFill>
                  <a:schemeClr val="lt2"/>
                </a:solidFill>
                <a:latin typeface="Arial"/>
                <a:ea typeface="Arial"/>
                <a:cs typeface="Arial"/>
                <a:sym typeface="Arial"/>
              </a:rPr>
              <a:t>someone's feelings or to criticize something in a humorous way</a:t>
            </a:r>
            <a:endParaRPr sz="1600">
              <a:solidFill>
                <a:schemeClr val="lt2"/>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9" name="Google Shape;169;p37"/>
          <p:cNvSpPr txBox="1"/>
          <p:nvPr/>
        </p:nvSpPr>
        <p:spPr>
          <a:xfrm>
            <a:off x="938500" y="1902420"/>
            <a:ext cx="6820200" cy="144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50">
                <a:solidFill>
                  <a:schemeClr val="accent2"/>
                </a:solidFill>
                <a:latin typeface="Montserrat ExtraBold"/>
                <a:ea typeface="Montserrat ExtraBold"/>
                <a:cs typeface="Montserrat ExtraBold"/>
                <a:sym typeface="Montserrat ExtraBold"/>
              </a:rPr>
              <a:t>.</a:t>
            </a:r>
            <a:endParaRPr sz="13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a:t>
            </a:r>
            <a:endParaRPr/>
          </a:p>
        </p:txBody>
      </p:sp>
      <p:sp>
        <p:nvSpPr>
          <p:cNvPr id="175" name="Google Shape;175;p38"/>
          <p:cNvSpPr txBox="1"/>
          <p:nvPr>
            <p:ph idx="1" type="body"/>
          </p:nvPr>
        </p:nvSpPr>
        <p:spPr>
          <a:xfrm>
            <a:off x="907825" y="1606800"/>
            <a:ext cx="7172100" cy="3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Arial"/>
                <a:ea typeface="Arial"/>
                <a:cs typeface="Arial"/>
                <a:sym typeface="Arial"/>
              </a:rPr>
              <a:t>Reddit database of 1.3 million headings. </a:t>
            </a:r>
            <a:endParaRPr sz="1700">
              <a:solidFill>
                <a:schemeClr val="lt2"/>
              </a:solidFill>
              <a:latin typeface="Arial"/>
              <a:ea typeface="Arial"/>
              <a:cs typeface="Arial"/>
              <a:sym typeface="Arial"/>
            </a:endParaRPr>
          </a:p>
          <a:p>
            <a:pPr indent="0" lvl="0" marL="0" rtl="0" algn="l">
              <a:spcBef>
                <a:spcPts val="0"/>
              </a:spcBef>
              <a:spcAft>
                <a:spcPts val="0"/>
              </a:spcAft>
              <a:buNone/>
            </a:pPr>
            <a:r>
              <a:t/>
            </a:r>
            <a:endParaRPr sz="1700">
              <a:solidFill>
                <a:schemeClr val="lt2"/>
              </a:solidFill>
              <a:latin typeface="Arial"/>
              <a:ea typeface="Arial"/>
              <a:cs typeface="Arial"/>
              <a:sym typeface="Arial"/>
            </a:endParaRPr>
          </a:p>
          <a:p>
            <a:pPr indent="0" lvl="0" marL="0" rtl="0" algn="l">
              <a:spcBef>
                <a:spcPts val="0"/>
              </a:spcBef>
              <a:spcAft>
                <a:spcPts val="0"/>
              </a:spcAft>
              <a:buNone/>
            </a:pPr>
            <a:r>
              <a:t/>
            </a:r>
            <a:endParaRPr sz="1700">
              <a:solidFill>
                <a:schemeClr val="lt2"/>
              </a:solidFill>
              <a:latin typeface="Arial"/>
              <a:ea typeface="Arial"/>
              <a:cs typeface="Arial"/>
              <a:sym typeface="Arial"/>
            </a:endParaRPr>
          </a:p>
          <a:p>
            <a:pPr indent="0" lvl="0" marL="0" rtl="0" algn="l">
              <a:spcBef>
                <a:spcPts val="0"/>
              </a:spcBef>
              <a:spcAft>
                <a:spcPts val="0"/>
              </a:spcAft>
              <a:buNone/>
            </a:pPr>
            <a:r>
              <a:rPr lang="en" sz="1700">
                <a:solidFill>
                  <a:schemeClr val="lt2"/>
                </a:solidFill>
                <a:latin typeface="Arial"/>
                <a:ea typeface="Arial"/>
                <a:cs typeface="Arial"/>
                <a:sym typeface="Arial"/>
              </a:rPr>
              <a:t>Relatively balanced with circa 500K confirmed positive instances of sarcasm.</a:t>
            </a:r>
            <a:endParaRPr sz="1700">
              <a:solidFill>
                <a:schemeClr val="lt2"/>
              </a:solidFill>
              <a:latin typeface="Arial"/>
              <a:ea typeface="Arial"/>
              <a:cs typeface="Arial"/>
              <a:sym typeface="Arial"/>
            </a:endParaRPr>
          </a:p>
          <a:p>
            <a:pPr indent="0" lvl="0" marL="0" rtl="0" algn="l">
              <a:spcBef>
                <a:spcPts val="0"/>
              </a:spcBef>
              <a:spcAft>
                <a:spcPts val="0"/>
              </a:spcAft>
              <a:buNone/>
            </a:pPr>
            <a:r>
              <a:t/>
            </a:r>
            <a:endParaRPr sz="1300">
              <a:solidFill>
                <a:schemeClr val="lt2"/>
              </a:solidFill>
              <a:latin typeface="Arial"/>
              <a:ea typeface="Arial"/>
              <a:cs typeface="Arial"/>
              <a:sym typeface="Arial"/>
            </a:endParaRPr>
          </a:p>
          <a:p>
            <a:pPr indent="0" lvl="0" marL="0" rtl="0" algn="l">
              <a:spcBef>
                <a:spcPts val="0"/>
              </a:spcBef>
              <a:spcAft>
                <a:spcPts val="0"/>
              </a:spcAft>
              <a:buNone/>
            </a:pPr>
            <a:r>
              <a:t/>
            </a:r>
            <a:endParaRPr sz="1300">
              <a:solidFill>
                <a:schemeClr val="lt2"/>
              </a:solidFill>
              <a:latin typeface="Arial"/>
              <a:ea typeface="Arial"/>
              <a:cs typeface="Arial"/>
              <a:sym typeface="Arial"/>
            </a:endParaRPr>
          </a:p>
          <a:p>
            <a:pPr indent="0" lvl="0" marL="0" rtl="0" algn="l">
              <a:spcBef>
                <a:spcPts val="0"/>
              </a:spcBef>
              <a:spcAft>
                <a:spcPts val="0"/>
              </a:spcAft>
              <a:buNone/>
            </a:pPr>
            <a:r>
              <a:t/>
            </a:r>
            <a:endParaRPr sz="1300">
              <a:solidFill>
                <a:schemeClr val="lt2"/>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176" name="Google Shape;176;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9"/>
          <p:cNvSpPr txBox="1"/>
          <p:nvPr>
            <p:ph idx="6" type="title"/>
          </p:nvPr>
        </p:nvSpPr>
        <p:spPr>
          <a:xfrm>
            <a:off x="635711" y="1770700"/>
            <a:ext cx="12273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2" name="Google Shape;182;p39"/>
          <p:cNvSpPr txBox="1"/>
          <p:nvPr>
            <p:ph type="title"/>
          </p:nvPr>
        </p:nvSpPr>
        <p:spPr>
          <a:xfrm>
            <a:off x="4024308"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Hate Speech</a:t>
            </a:r>
            <a:endParaRPr/>
          </a:p>
        </p:txBody>
      </p:sp>
      <p:sp>
        <p:nvSpPr>
          <p:cNvPr id="183" name="Google Shape;183;p39"/>
          <p:cNvSpPr txBox="1"/>
          <p:nvPr>
            <p:ph idx="2" type="title"/>
          </p:nvPr>
        </p:nvSpPr>
        <p:spPr>
          <a:xfrm>
            <a:off x="6514339" y="27364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184" name="Google Shape;184;p39"/>
          <p:cNvSpPr txBox="1"/>
          <p:nvPr>
            <p:ph idx="4" type="title"/>
          </p:nvPr>
        </p:nvSpPr>
        <p:spPr>
          <a:xfrm>
            <a:off x="562636" y="2736475"/>
            <a:ext cx="16440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Fake News</a:t>
            </a:r>
            <a:endParaRPr/>
          </a:p>
        </p:txBody>
      </p:sp>
      <p:sp>
        <p:nvSpPr>
          <p:cNvPr id="185" name="Google Shape;185;p39"/>
          <p:cNvSpPr txBox="1"/>
          <p:nvPr>
            <p:ph idx="7" type="title"/>
          </p:nvPr>
        </p:nvSpPr>
        <p:spPr>
          <a:xfrm>
            <a:off x="4024311"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6" name="Google Shape;186;p39"/>
          <p:cNvSpPr txBox="1"/>
          <p:nvPr>
            <p:ph idx="8" type="title"/>
          </p:nvPr>
        </p:nvSpPr>
        <p:spPr>
          <a:xfrm>
            <a:off x="6514361"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87" name="Google Shape;187;p39"/>
          <p:cNvCxnSpPr/>
          <p:nvPr/>
        </p:nvCxnSpPr>
        <p:spPr>
          <a:xfrm>
            <a:off x="1050761"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8" name="Google Shape;188;p39"/>
          <p:cNvCxnSpPr/>
          <p:nvPr/>
        </p:nvCxnSpPr>
        <p:spPr>
          <a:xfrm>
            <a:off x="4859211"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9" name="Google Shape;189;p39"/>
          <p:cNvCxnSpPr/>
          <p:nvPr/>
        </p:nvCxnSpPr>
        <p:spPr>
          <a:xfrm>
            <a:off x="7349261"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0" name="Google Shape;190;p39"/>
          <p:cNvSpPr txBox="1"/>
          <p:nvPr>
            <p:ph idx="6" type="title"/>
          </p:nvPr>
        </p:nvSpPr>
        <p:spPr>
          <a:xfrm>
            <a:off x="2775961" y="1822250"/>
            <a:ext cx="12273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1" name="Google Shape;191;p39"/>
          <p:cNvSpPr txBox="1"/>
          <p:nvPr>
            <p:ph idx="4" type="title"/>
          </p:nvPr>
        </p:nvSpPr>
        <p:spPr>
          <a:xfrm>
            <a:off x="2439286" y="2736475"/>
            <a:ext cx="16440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Fraud</a:t>
            </a:r>
            <a:endParaRPr/>
          </a:p>
        </p:txBody>
      </p:sp>
      <p:cxnSp>
        <p:nvCxnSpPr>
          <p:cNvPr id="192" name="Google Shape;192;p39"/>
          <p:cNvCxnSpPr/>
          <p:nvPr/>
        </p:nvCxnSpPr>
        <p:spPr>
          <a:xfrm>
            <a:off x="3191011"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Techniques</a:t>
            </a:r>
            <a:endParaRPr>
              <a:solidFill>
                <a:schemeClr val="accent1"/>
              </a:solidFill>
            </a:endParaRPr>
          </a:p>
        </p:txBody>
      </p:sp>
      <p:sp>
        <p:nvSpPr>
          <p:cNvPr id="198" name="Google Shape;198;p40"/>
          <p:cNvSpPr txBox="1"/>
          <p:nvPr>
            <p:ph idx="1" type="body"/>
          </p:nvPr>
        </p:nvSpPr>
        <p:spPr>
          <a:xfrm>
            <a:off x="938500" y="1659275"/>
            <a:ext cx="53868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train our model through the use of the following:</a:t>
            </a:r>
            <a:endParaRPr/>
          </a:p>
          <a:p>
            <a:pPr indent="-317500" lvl="0" marL="457200" rtl="0" algn="l">
              <a:spcBef>
                <a:spcPts val="1600"/>
              </a:spcBef>
              <a:spcAft>
                <a:spcPts val="0"/>
              </a:spcAft>
              <a:buSzPts val="1400"/>
              <a:buChar char="●"/>
            </a:pPr>
            <a:r>
              <a:rPr lang="en"/>
              <a:t>Tokenization</a:t>
            </a:r>
            <a:endParaRPr/>
          </a:p>
          <a:p>
            <a:pPr indent="-317500" lvl="0" marL="457200" rtl="0" algn="l">
              <a:spcBef>
                <a:spcPts val="0"/>
              </a:spcBef>
              <a:spcAft>
                <a:spcPts val="0"/>
              </a:spcAft>
              <a:buSzPts val="1400"/>
              <a:buChar char="●"/>
            </a:pPr>
            <a:r>
              <a:rPr lang="en"/>
              <a:t>Padding</a:t>
            </a:r>
            <a:endParaRPr/>
          </a:p>
          <a:p>
            <a:pPr indent="-317500" lvl="0" marL="457200" rtl="0" algn="l">
              <a:spcBef>
                <a:spcPts val="0"/>
              </a:spcBef>
              <a:spcAft>
                <a:spcPts val="0"/>
              </a:spcAft>
              <a:buSzPts val="1400"/>
              <a:buChar char="●"/>
            </a:pPr>
            <a:r>
              <a:rPr lang="en"/>
              <a:t>Sentiment Analysis</a:t>
            </a:r>
            <a:endParaRPr/>
          </a:p>
          <a:p>
            <a:pPr indent="-317500" lvl="0" marL="457200" rtl="0" algn="l">
              <a:spcBef>
                <a:spcPts val="0"/>
              </a:spcBef>
              <a:spcAft>
                <a:spcPts val="0"/>
              </a:spcAft>
              <a:buSzPts val="1400"/>
              <a:buChar char="●"/>
            </a:pPr>
            <a:r>
              <a:rPr lang="en"/>
              <a:t>Word Embedding</a:t>
            </a:r>
            <a:endParaRPr/>
          </a:p>
          <a:p>
            <a:pPr indent="-317500" lvl="0" marL="457200" rtl="0" algn="l">
              <a:spcBef>
                <a:spcPts val="0"/>
              </a:spcBef>
              <a:spcAft>
                <a:spcPts val="0"/>
              </a:spcAft>
              <a:buSzPts val="1400"/>
              <a:buChar char="●"/>
            </a:pPr>
            <a:r>
              <a:rPr lang="en"/>
              <a:t>Decoding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cxnSp>
        <p:nvCxnSpPr>
          <p:cNvPr id="199" name="Google Shape;199;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1"/>
          <p:cNvSpPr txBox="1"/>
          <p:nvPr>
            <p:ph idx="4" type="title"/>
          </p:nvPr>
        </p:nvSpPr>
        <p:spPr>
          <a:xfrm>
            <a:off x="953100" y="4669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Goal?</a:t>
            </a:r>
            <a:endParaRPr/>
          </a:p>
        </p:txBody>
      </p:sp>
      <p:cxnSp>
        <p:nvCxnSpPr>
          <p:cNvPr id="205" name="Google Shape;205;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6" name="Google Shape;206;p41"/>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Sarcasm</a:t>
            </a:r>
            <a:endParaRPr/>
          </a:p>
        </p:txBody>
      </p:sp>
      <p:sp>
        <p:nvSpPr>
          <p:cNvPr id="207" name="Google Shape;207;p41"/>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a:t>
            </a:r>
            <a:endParaRPr/>
          </a:p>
          <a:p>
            <a:pPr indent="0" lvl="0" marL="0" rtl="0" algn="ctr">
              <a:spcBef>
                <a:spcPts val="0"/>
              </a:spcBef>
              <a:spcAft>
                <a:spcPts val="0"/>
              </a:spcAft>
              <a:buNone/>
            </a:pPr>
            <a:r>
              <a:rPr lang="en"/>
              <a:t>the smallest one </a:t>
            </a:r>
            <a:endParaRPr/>
          </a:p>
        </p:txBody>
      </p:sp>
      <p:sp>
        <p:nvSpPr>
          <p:cNvPr id="208" name="Google Shape;208;p41"/>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Not Sarcasm</a:t>
            </a:r>
            <a:endParaRPr/>
          </a:p>
        </p:txBody>
      </p:sp>
      <p:sp>
        <p:nvSpPr>
          <p:cNvPr id="209" name="Google Shape;209;p41"/>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cxnSp>
        <p:nvCxnSpPr>
          <p:cNvPr id="210" name="Google Shape;210;p41"/>
          <p:cNvCxnSpPr/>
          <p:nvPr/>
        </p:nvCxnSpPr>
        <p:spPr>
          <a:xfrm>
            <a:off x="2996488" y="30840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11" name="Google Shape;211;p41"/>
          <p:cNvCxnSpPr/>
          <p:nvPr/>
        </p:nvCxnSpPr>
        <p:spPr>
          <a:xfrm>
            <a:off x="5875713" y="30840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